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33"/>
  </p:notesMasterIdLst>
  <p:handoutMasterIdLst>
    <p:handoutMasterId r:id="rId34"/>
  </p:handoutMasterIdLst>
  <p:sldIdLst>
    <p:sldId id="342" r:id="rId2"/>
    <p:sldId id="343" r:id="rId3"/>
    <p:sldId id="339" r:id="rId4"/>
    <p:sldId id="379" r:id="rId5"/>
    <p:sldId id="361" r:id="rId6"/>
    <p:sldId id="358" r:id="rId7"/>
    <p:sldId id="340" r:id="rId8"/>
    <p:sldId id="388" r:id="rId9"/>
    <p:sldId id="390" r:id="rId10"/>
    <p:sldId id="378" r:id="rId11"/>
    <p:sldId id="387" r:id="rId12"/>
    <p:sldId id="389" r:id="rId13"/>
    <p:sldId id="391" r:id="rId14"/>
    <p:sldId id="372" r:id="rId15"/>
    <p:sldId id="356" r:id="rId16"/>
    <p:sldId id="370" r:id="rId17"/>
    <p:sldId id="363" r:id="rId18"/>
    <p:sldId id="382" r:id="rId19"/>
    <p:sldId id="381" r:id="rId20"/>
    <p:sldId id="355" r:id="rId21"/>
    <p:sldId id="377" r:id="rId22"/>
    <p:sldId id="373" r:id="rId23"/>
    <p:sldId id="386" r:id="rId24"/>
    <p:sldId id="369" r:id="rId25"/>
    <p:sldId id="364" r:id="rId26"/>
    <p:sldId id="398" r:id="rId27"/>
    <p:sldId id="374" r:id="rId28"/>
    <p:sldId id="375" r:id="rId29"/>
    <p:sldId id="392" r:id="rId30"/>
    <p:sldId id="397" r:id="rId31"/>
    <p:sldId id="394" r:id="rId32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1ACFB"/>
    <a:srgbClr val="76B0FB"/>
    <a:srgbClr val="ACD2FE"/>
    <a:srgbClr val="FF0000"/>
    <a:srgbClr val="EDEDED"/>
    <a:srgbClr val="DEEBF7"/>
    <a:srgbClr val="FBE5D6"/>
    <a:srgbClr val="FF9966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8" autoAdjust="0"/>
    <p:restoredTop sz="94635"/>
  </p:normalViewPr>
  <p:slideViewPr>
    <p:cSldViewPr snapToGrid="0">
      <p:cViewPr varScale="1">
        <p:scale>
          <a:sx n="68" d="100"/>
          <a:sy n="68" d="100"/>
        </p:scale>
        <p:origin x="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8DAD7C-7ECF-48EA-AF04-5E4B11BBE3FA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 descr="DIT동의과학대학교(DONG-EUI INSTITUTE OF TECHNOLOGY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504" y="64992"/>
            <a:ext cx="931937" cy="1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IT동의과학대학교(DONG-EUI INSTITUTE OF TECHNOLOGY)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504" y="64992"/>
            <a:ext cx="931937" cy="1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487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92FDC5-20BE-4068-9231-65BE560A8AAA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693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BAF35D-F588-4ECC-9A0F-05C2E4794B9E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7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510" y="173708"/>
            <a:ext cx="11822266" cy="738745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7072" y="1057835"/>
            <a:ext cx="11434714" cy="561190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722443" y="6492275"/>
            <a:ext cx="453081" cy="365125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679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9FBD68-9FA8-4224-A45F-2122F2D5B1DA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91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0C821E-2046-4B9B-A770-D71373F53EFC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75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B54263-25BA-4719-A9FF-4F211D3464C7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43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22A525-C018-42B8-975E-961CB956D9F9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13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E4C0F5-06ED-4044-A30B-00BDE88DFCB8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23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F39165-C6EB-4106-AF8F-0C931B393587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448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829D98-5CAB-4515-AF38-F236B86C4C7D}" type="datetime1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360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45991" y="117298"/>
            <a:ext cx="11929216" cy="686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73465" y="940036"/>
            <a:ext cx="11801741" cy="5776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776817" y="6492875"/>
            <a:ext cx="4151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 descr="DIT동의과학대학교(DONG-EUI INSTITUTE OF TECHNOLOGY)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504" y="64992"/>
            <a:ext cx="931937" cy="1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IT동의과학대학교(DONG-EUI INSTITUTE OF TECHNOLOGY)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504" y="64992"/>
            <a:ext cx="931937" cy="1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44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advanced-io/tone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17383" y="1834199"/>
            <a:ext cx="8379141" cy="1994851"/>
          </a:xfrm>
        </p:spPr>
        <p:txBody>
          <a:bodyPr>
            <a:noAutofit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사물인터넷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(IoT) </a:t>
            </a:r>
            <a:b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</a:b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23781" y="4079875"/>
            <a:ext cx="6883456" cy="88005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7. </a:t>
            </a:r>
            <a:r>
              <a:rPr lang="ko-KR" altLang="en-US" dirty="0" err="1">
                <a:latin typeface="+mj-ea"/>
                <a:ea typeface="+mj-ea"/>
              </a:rPr>
              <a:t>피에조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부저</a:t>
            </a:r>
            <a:r>
              <a:rPr lang="ko-KR" altLang="en-US" dirty="0">
                <a:latin typeface="+mj-ea"/>
                <a:ea typeface="+mj-ea"/>
              </a:rPr>
              <a:t> 원리 및 응용</a:t>
            </a: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36850" y="283643"/>
            <a:ext cx="99359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사용하기</a:t>
            </a:r>
            <a:endParaRPr lang="en-US" altLang="ko-KR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아두이노에서는</a:t>
            </a:r>
            <a:r>
              <a:rPr lang="ko-KR" altLang="en-US" dirty="0"/>
              <a:t> 음의 주파수를 모아 놓은 </a:t>
            </a:r>
            <a:r>
              <a:rPr lang="ko-KR" altLang="en-US" dirty="0" smtClean="0"/>
              <a:t>헤더 </a:t>
            </a:r>
            <a:r>
              <a:rPr lang="ko-KR" altLang="en-US" dirty="0"/>
              <a:t>화일 제공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  <a:r>
              <a:rPr lang="ko-KR" altLang="en-US" dirty="0"/>
              <a:t>에서 파일</a:t>
            </a:r>
            <a:r>
              <a:rPr lang="en-US" altLang="ko-KR" dirty="0"/>
              <a:t>-&gt;</a:t>
            </a:r>
            <a:r>
              <a:rPr lang="ko-KR" altLang="en-US" dirty="0"/>
              <a:t>예제</a:t>
            </a:r>
            <a:r>
              <a:rPr lang="en-US" altLang="ko-KR" dirty="0"/>
              <a:t>-&gt;02.Digital-&gt;</a:t>
            </a:r>
            <a:r>
              <a:rPr lang="en-US" altLang="ko-KR" dirty="0" err="1"/>
              <a:t>toneMelody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toneMelody.ino</a:t>
            </a:r>
            <a:r>
              <a:rPr lang="en-US" altLang="ko-KR" dirty="0"/>
              <a:t> </a:t>
            </a:r>
            <a:r>
              <a:rPr lang="ko-KR" altLang="en-US" dirty="0"/>
              <a:t>실행 해보기 바람</a:t>
            </a:r>
            <a:r>
              <a:rPr lang="en-US" altLang="ko-KR" dirty="0"/>
              <a:t>(</a:t>
            </a:r>
            <a:r>
              <a:rPr lang="ko-KR" altLang="en-US" dirty="0" err="1"/>
              <a:t>피에조</a:t>
            </a:r>
            <a:r>
              <a:rPr lang="ko-KR" altLang="en-US" dirty="0"/>
              <a:t> 테스트 용</a:t>
            </a:r>
            <a:r>
              <a:rPr lang="en-US" altLang="ko-KR" dirty="0"/>
              <a:t>)</a:t>
            </a:r>
            <a:endParaRPr lang="en-US" altLang="ko-KR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F10F3BC7-9A78-6A47-A13F-C7DAC8674F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193" y="2116051"/>
            <a:ext cx="5701582" cy="437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4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76249" y="281357"/>
            <a:ext cx="113005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ko-KR" sz="2400" dirty="0"/>
              <a:t>C:\Program Files (x86)\</a:t>
            </a:r>
            <a:r>
              <a:rPr lang="pt-BR" altLang="ko-KR" sz="2400" dirty="0" smtClean="0"/>
              <a:t>Arduino\examples\02.Digital\toneMelody\ </a:t>
            </a:r>
            <a:r>
              <a:rPr lang="ko-KR" altLang="en-US" sz="2400" dirty="0" smtClean="0"/>
              <a:t>에서 </a:t>
            </a:r>
            <a:r>
              <a:rPr lang="en-US" altLang="ko-KR" sz="2400" dirty="0" err="1"/>
              <a:t>pitches.h</a:t>
            </a:r>
            <a:r>
              <a:rPr lang="ko-KR" altLang="en-US" sz="2400" dirty="0"/>
              <a:t>를 </a:t>
            </a:r>
            <a:r>
              <a:rPr lang="ko-KR" altLang="en-US" sz="2400" dirty="0" smtClean="0"/>
              <a:t>복사</a:t>
            </a:r>
            <a:endParaRPr lang="en-US" altLang="ko-K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해당 파일의 </a:t>
            </a:r>
            <a:r>
              <a:rPr lang="en-US" altLang="ko-KR" sz="2400" dirty="0" smtClean="0"/>
              <a:t>[</a:t>
            </a:r>
            <a:r>
              <a:rPr lang="ko-KR" altLang="en-US" sz="2400" dirty="0" smtClean="0"/>
              <a:t>스케치</a:t>
            </a:r>
            <a:r>
              <a:rPr lang="en-US" altLang="ko-KR" sz="2400" dirty="0" smtClean="0"/>
              <a:t>]-[</a:t>
            </a:r>
            <a:r>
              <a:rPr lang="ko-KR" altLang="en-US" sz="2400" dirty="0" smtClean="0"/>
              <a:t>스케치 폴더 보이기</a:t>
            </a:r>
            <a:r>
              <a:rPr lang="en-US" altLang="ko-KR" sz="2400" dirty="0" smtClean="0"/>
              <a:t>]</a:t>
            </a:r>
            <a:r>
              <a:rPr lang="ko-KR" altLang="en-US" sz="2400" dirty="0" smtClean="0"/>
              <a:t>에 붙여 넣기 하여 사용</a:t>
            </a:r>
            <a:endParaRPr lang="en-US" altLang="ko-KR" sz="2400" dirty="0"/>
          </a:p>
          <a:p>
            <a:r>
              <a:rPr lang="ko-KR" altLang="en-US" sz="2400" dirty="0"/>
              <a:t>  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C51574-DCAF-374D-8AA5-7D8F1280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r="1"/>
          <a:stretch/>
        </p:blipFill>
        <p:spPr>
          <a:xfrm>
            <a:off x="1319130" y="1733550"/>
            <a:ext cx="4645989" cy="49979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5" name="그룹 14"/>
          <p:cNvGrpSpPr/>
          <p:nvPr/>
        </p:nvGrpSpPr>
        <p:grpSpPr>
          <a:xfrm>
            <a:off x="6663922" y="3495408"/>
            <a:ext cx="3127778" cy="1892430"/>
            <a:chOff x="5433306" y="2212258"/>
            <a:chExt cx="3127778" cy="1892430"/>
          </a:xfrm>
        </p:grpSpPr>
        <p:sp>
          <p:nvSpPr>
            <p:cNvPr id="4" name="TextBox 3"/>
            <p:cNvSpPr txBox="1"/>
            <p:nvPr/>
          </p:nvSpPr>
          <p:spPr>
            <a:xfrm>
              <a:off x="5433306" y="2212258"/>
              <a:ext cx="3127778" cy="584775"/>
            </a:xfrm>
            <a:prstGeom prst="rect">
              <a:avLst/>
            </a:prstGeom>
            <a:solidFill>
              <a:srgbClr val="EDEDED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3200" dirty="0"/>
                <a:t>NOTE_A4   440</a:t>
              </a:r>
              <a:endParaRPr lang="ko-KR" altLang="en-US" sz="3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49847" y="328375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음계이름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66459" y="373535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옥타브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75556" y="328375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주파수</a:t>
              </a:r>
              <a:endParaRPr lang="ko-KR" altLang="en-US" dirty="0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V="1">
              <a:off x="6654102" y="2674785"/>
              <a:ext cx="182779" cy="64674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8" idx="0"/>
            </p:cNvCxnSpPr>
            <p:nvPr/>
          </p:nvCxnSpPr>
          <p:spPr>
            <a:xfrm flipV="1">
              <a:off x="7814138" y="2757028"/>
              <a:ext cx="48143" cy="5267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7" idx="0"/>
            </p:cNvCxnSpPr>
            <p:nvPr/>
          </p:nvCxnSpPr>
          <p:spPr>
            <a:xfrm flipH="1" flipV="1">
              <a:off x="7090081" y="2637012"/>
              <a:ext cx="114960" cy="10983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6224010" y="2049203"/>
            <a:ext cx="5720339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도     레    </a:t>
            </a:r>
            <a:r>
              <a:rPr lang="ko-KR" altLang="en-US" sz="2000" b="1" dirty="0" smtClean="0"/>
              <a:t> 미      파     솔     라      시     도</a:t>
            </a:r>
            <a:endParaRPr lang="en-US" altLang="ko-KR" sz="2000" b="1" dirty="0"/>
          </a:p>
          <a:p>
            <a:r>
              <a:rPr lang="en-US" altLang="ko-KR" sz="2400" b="1" dirty="0" smtClean="0"/>
              <a:t>C     </a:t>
            </a:r>
            <a:r>
              <a:rPr lang="en-US" altLang="ko-KR" sz="2400" b="1" dirty="0"/>
              <a:t>D     E     F     G     A     B     C</a:t>
            </a:r>
            <a:endParaRPr lang="ko-KR" altLang="en-US" sz="2400" b="1" dirty="0"/>
          </a:p>
        </p:txBody>
      </p:sp>
      <p:sp>
        <p:nvSpPr>
          <p:cNvPr id="17" name="직사각형 16"/>
          <p:cNvSpPr/>
          <p:nvPr/>
        </p:nvSpPr>
        <p:spPr>
          <a:xfrm>
            <a:off x="2287925" y="1801694"/>
            <a:ext cx="665115" cy="2094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04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32" y="914401"/>
            <a:ext cx="11399611" cy="52621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9D3C27-B79E-E746-8506-C51BC0D8E19F}"/>
              </a:ext>
            </a:extLst>
          </p:cNvPr>
          <p:cNvSpPr txBox="1"/>
          <p:nvPr/>
        </p:nvSpPr>
        <p:spPr>
          <a:xfrm>
            <a:off x="505577" y="189712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8653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41" y="914400"/>
            <a:ext cx="11332502" cy="43804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0332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292340" y="122028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77C72129-A2F6-6A4E-918E-0705B8B4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02" y="991485"/>
            <a:ext cx="7153154" cy="53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1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17947" y="240067"/>
            <a:ext cx="11383527" cy="59813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2: </a:t>
            </a:r>
            <a:r>
              <a:rPr lang="ko-KR" altLang="en-US" sz="3500" b="1" dirty="0" smtClean="0">
                <a:latin typeface="+mj-ea"/>
              </a:rPr>
              <a:t>가변저항으로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 smtClean="0">
                <a:latin typeface="+mj-ea"/>
              </a:rPr>
              <a:t>부저주파수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 </a:t>
            </a:r>
            <a:r>
              <a:rPr lang="ko-KR" altLang="en-US" sz="3500" b="1" dirty="0">
                <a:latin typeface="+mj-ea"/>
              </a:rPr>
              <a:t>조절하기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6B525-D70F-3045-9A0A-3836FA4D7E52}"/>
              </a:ext>
            </a:extLst>
          </p:cNvPr>
          <p:cNvSpPr txBox="1"/>
          <p:nvPr/>
        </p:nvSpPr>
        <p:spPr>
          <a:xfrm>
            <a:off x="850575" y="918703"/>
            <a:ext cx="1036034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준비물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UNO , 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스피커</a:t>
            </a:r>
            <a:r>
              <a:rPr lang="en-US" altLang="ko-KR" sz="2000" dirty="0"/>
              <a:t>, </a:t>
            </a:r>
            <a:r>
              <a:rPr lang="ko-KR" altLang="en-US" sz="2000" dirty="0"/>
              <a:t>가변 저항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브레드</a:t>
            </a:r>
            <a:r>
              <a:rPr lang="ko-KR" altLang="en-US" sz="2000" dirty="0"/>
              <a:t> 보드</a:t>
            </a:r>
            <a:r>
              <a:rPr lang="en-US" altLang="ko-KR" sz="2000" dirty="0"/>
              <a:t>, </a:t>
            </a:r>
            <a:r>
              <a:rPr lang="ko-KR" altLang="en-US" sz="2000" dirty="0"/>
              <a:t>점퍼 케이블</a:t>
            </a:r>
            <a:endParaRPr lang="en-US" altLang="ko-KR" sz="2000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map() </a:t>
            </a:r>
            <a:r>
              <a:rPr lang="ko-KR" altLang="en-US" sz="2400" dirty="0"/>
              <a:t>함수를 사용하여 가변 저항의 값을 </a:t>
            </a:r>
            <a:r>
              <a:rPr lang="ko-KR" altLang="en-US" sz="2400" dirty="0" err="1"/>
              <a:t>피에조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부저</a:t>
            </a:r>
            <a:r>
              <a:rPr lang="ko-KR" altLang="en-US" sz="2400" dirty="0"/>
              <a:t> 주파수로 변환한다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모니터로 가변 저항의 값이 변화 됨에 따라 </a:t>
            </a:r>
            <a:r>
              <a:rPr lang="ko-KR" altLang="en-US" sz="2400" dirty="0" err="1"/>
              <a:t>피에조</a:t>
            </a:r>
            <a:r>
              <a:rPr lang="ko-KR" altLang="en-US" sz="2400" dirty="0"/>
              <a:t>  주파수를 확인한다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D77973-9C7C-784A-B6BE-C2DF0457D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186" y="3611563"/>
            <a:ext cx="5540194" cy="29273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7103" y="4313584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Analog/ INPUT </a:t>
            </a:r>
            <a:r>
              <a:rPr lang="ko-KR" altLang="en-US" dirty="0"/>
              <a:t>장치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91380" y="4490087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Analog/ OUTPUT </a:t>
            </a:r>
            <a:r>
              <a:rPr lang="ko-KR" altLang="en-US" dirty="0"/>
              <a:t>장치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06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8215" y="0"/>
            <a:ext cx="1181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회로</a:t>
            </a:r>
            <a:r>
              <a:rPr lang="ko-KR" alt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ko-K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1233487"/>
            <a:ext cx="96678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D3C27-B79E-E746-8506-C51BC0D8E19F}"/>
              </a:ext>
            </a:extLst>
          </p:cNvPr>
          <p:cNvSpPr txBox="1"/>
          <p:nvPr/>
        </p:nvSpPr>
        <p:spPr>
          <a:xfrm>
            <a:off x="505577" y="189712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495553"/>
            <a:ext cx="7486650" cy="618147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595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892215" y="135012"/>
            <a:ext cx="242566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 확인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D95D83F-B5E3-D64E-B36D-62E2B5C06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" r="1895"/>
          <a:stretch/>
        </p:blipFill>
        <p:spPr>
          <a:xfrm>
            <a:off x="3476153" y="651827"/>
            <a:ext cx="5239694" cy="59670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407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31214" y="68279"/>
            <a:ext cx="5574120" cy="74321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5F337A-E249-B04C-B20A-76908EB1CC8D}"/>
              </a:ext>
            </a:extLst>
          </p:cNvPr>
          <p:cNvSpPr/>
          <p:nvPr/>
        </p:nvSpPr>
        <p:spPr>
          <a:xfrm>
            <a:off x="2302115" y="379203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54255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8949" y="123079"/>
            <a:ext cx="7886700" cy="1058741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9088" y="1181820"/>
            <a:ext cx="10745212" cy="52533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원리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 smtClean="0"/>
              <a:t>1 : </a:t>
            </a:r>
            <a:r>
              <a:rPr lang="ko-KR" altLang="en-US" dirty="0"/>
              <a:t>음악 연주 하기</a:t>
            </a:r>
            <a:r>
              <a:rPr lang="en-US" altLang="ko-KR" dirty="0" smtClean="0"/>
              <a:t>(1-1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smtClean="0"/>
              <a:t>1-2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 smtClean="0"/>
              <a:t>2 : </a:t>
            </a:r>
            <a:r>
              <a:rPr lang="ko-KR" altLang="en-US" dirty="0"/>
              <a:t>가변 저항으로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3 :</a:t>
            </a:r>
            <a:r>
              <a:rPr lang="ko-KR" altLang="en-US" dirty="0" smtClean="0"/>
              <a:t> </a:t>
            </a:r>
            <a:r>
              <a:rPr lang="ko-KR" altLang="en-US" dirty="0"/>
              <a:t>푸시 버튼으로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과제 </a:t>
            </a:r>
            <a:r>
              <a:rPr lang="en-US" altLang="ko-KR" dirty="0" smtClean="0"/>
              <a:t>1: </a:t>
            </a:r>
            <a:r>
              <a:rPr lang="ko-KR" altLang="en-US" dirty="0" err="1"/>
              <a:t>조도센서로</a:t>
            </a:r>
            <a:r>
              <a:rPr lang="ko-KR" altLang="en-US" dirty="0"/>
              <a:t>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ko-KR" altLang="en-US" dirty="0"/>
              <a:t> 음 출력하기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과제 </a:t>
            </a:r>
            <a:r>
              <a:rPr lang="en-US" altLang="ko-KR" dirty="0" smtClean="0"/>
              <a:t>2 </a:t>
            </a:r>
            <a:r>
              <a:rPr lang="en-US" altLang="ko-KR" dirty="0" smtClean="0"/>
              <a:t>: </a:t>
            </a:r>
            <a:r>
              <a:rPr lang="ko-KR" altLang="en-US" dirty="0"/>
              <a:t>미니 디지털 피아노 만들기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67367" y="240067"/>
            <a:ext cx="11515058" cy="57908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>
                <a:latin typeface="+mj-ea"/>
              </a:rPr>
              <a:t>실습 </a:t>
            </a:r>
            <a:r>
              <a:rPr lang="en-US" altLang="ko-KR" sz="3500" b="1" dirty="0">
                <a:latin typeface="+mj-ea"/>
              </a:rPr>
              <a:t>3</a:t>
            </a:r>
            <a:r>
              <a:rPr lang="en-US" altLang="ko-KR" sz="3500" b="1" dirty="0" smtClean="0">
                <a:latin typeface="+mj-ea"/>
              </a:rPr>
              <a:t>: </a:t>
            </a:r>
            <a:r>
              <a:rPr lang="ko-KR" altLang="en-US" sz="3500" b="1" dirty="0">
                <a:latin typeface="+mj-ea"/>
              </a:rPr>
              <a:t>푸시 버튼으로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smtClean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출력하기 </a:t>
            </a:r>
            <a:endParaRPr lang="en-US" altLang="ko-KR" sz="3500" b="1" dirty="0"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6725" y="1238251"/>
            <a:ext cx="115347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푸시</a:t>
            </a:r>
            <a:r>
              <a:rPr lang="ko-KR" altLang="en-US" sz="2400" dirty="0"/>
              <a:t> 버튼 </a:t>
            </a:r>
            <a:r>
              <a:rPr lang="en-US" altLang="ko-KR" sz="2400" dirty="0"/>
              <a:t>: PULL DOWN </a:t>
            </a:r>
            <a:r>
              <a:rPr lang="ko-KR" altLang="en-US" sz="2400" dirty="0"/>
              <a:t>회로 </a:t>
            </a:r>
            <a:r>
              <a:rPr lang="ko-KR" altLang="en-US" sz="2400" dirty="0" smtClean="0"/>
              <a:t>사용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누르면 전류가 흐르고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떼면 전류가 흐르지 않음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/>
              <a:t>pitches.h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 </a:t>
            </a:r>
            <a:r>
              <a:rPr lang="ko-KR" altLang="en-US" sz="2400" dirty="0"/>
              <a:t>사용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준비물 </a:t>
            </a:r>
            <a:r>
              <a:rPr lang="en-US" altLang="ko-KR" sz="2400" dirty="0"/>
              <a:t>:</a:t>
            </a:r>
          </a:p>
          <a:p>
            <a:r>
              <a:rPr lang="ko-KR" altLang="en-US" sz="2000" dirty="0"/>
              <a:t>    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UNO , 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스피커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푸시</a:t>
            </a:r>
            <a:r>
              <a:rPr lang="ko-KR" altLang="en-US" sz="2000" dirty="0"/>
              <a:t> 버튼</a:t>
            </a:r>
            <a:r>
              <a:rPr lang="en-US" altLang="ko-KR" sz="2000" dirty="0"/>
              <a:t> 1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저항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r>
              <a:rPr lang="en-US" altLang="ko-KR" sz="2000" dirty="0"/>
              <a:t>(</a:t>
            </a:r>
            <a:r>
              <a:rPr lang="en-US" altLang="ko-KR" sz="2000" dirty="0" smtClean="0"/>
              <a:t>10K</a:t>
            </a:r>
            <a:r>
              <a:rPr lang="el-GR" altLang="ko-KR" sz="2000" dirty="0" smtClean="0"/>
              <a:t>Ω</a:t>
            </a:r>
            <a:r>
              <a:rPr lang="en-US" altLang="ko-KR" sz="2000" dirty="0" smtClean="0"/>
              <a:t>),</a:t>
            </a:r>
            <a:endParaRPr lang="en-US" altLang="ko-KR" sz="2000" dirty="0"/>
          </a:p>
          <a:p>
            <a:r>
              <a:rPr lang="en-US" altLang="ko-KR" sz="2000" dirty="0"/>
              <a:t>     </a:t>
            </a:r>
            <a:r>
              <a:rPr lang="ko-KR" altLang="en-US" sz="2000" dirty="0" err="1"/>
              <a:t>브레드</a:t>
            </a:r>
            <a:r>
              <a:rPr lang="ko-KR" altLang="en-US" sz="2000" dirty="0"/>
              <a:t> 보드</a:t>
            </a:r>
            <a:r>
              <a:rPr lang="en-US" altLang="ko-KR" sz="2000" dirty="0"/>
              <a:t>, </a:t>
            </a:r>
            <a:r>
              <a:rPr lang="ko-KR" altLang="en-US" sz="2000" dirty="0"/>
              <a:t>점퍼 케이블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</a:t>
            </a:r>
            <a:r>
              <a:rPr lang="en-US" altLang="ko-KR" sz="2400" dirty="0"/>
              <a:t> </a:t>
            </a:r>
            <a:r>
              <a:rPr lang="ko-KR" altLang="en-US" sz="2400" dirty="0"/>
              <a:t>모니터로 </a:t>
            </a:r>
            <a:r>
              <a:rPr lang="ko-KR" altLang="en-US" sz="2400" dirty="0" err="1"/>
              <a:t>푸시</a:t>
            </a:r>
            <a:r>
              <a:rPr lang="ko-KR" altLang="en-US" sz="2400" dirty="0"/>
              <a:t> 버튼을 </a:t>
            </a:r>
            <a:r>
              <a:rPr lang="en-US" altLang="ko-KR" sz="2400" dirty="0"/>
              <a:t>ON/OFF </a:t>
            </a:r>
            <a:r>
              <a:rPr lang="ko-KR" altLang="en-US" sz="2400" dirty="0" err="1"/>
              <a:t>할때</a:t>
            </a:r>
            <a:r>
              <a:rPr lang="ko-KR" altLang="en-US" sz="2400" dirty="0"/>
              <a:t> 출력 값을 확인 해보자</a:t>
            </a:r>
            <a:endParaRPr lang="en-US" altLang="ko-KR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회로 이므로 초기상태</a:t>
            </a:r>
            <a:r>
              <a:rPr lang="en-US" altLang="ko-KR" sz="2000" dirty="0"/>
              <a:t>(OFF)  </a:t>
            </a:r>
            <a:r>
              <a:rPr lang="ko-KR" altLang="en-US" sz="2000" dirty="0"/>
              <a:t>일 때 </a:t>
            </a:r>
            <a:r>
              <a:rPr lang="en-US" altLang="ko-KR" sz="2000" dirty="0"/>
              <a:t>LOW(0)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/>
              <a:t>OFF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</a:t>
            </a:r>
            <a:r>
              <a:rPr lang="ko-KR" altLang="en-US" sz="2000" dirty="0"/>
              <a:t>버튼을 누르면 </a:t>
            </a:r>
            <a:r>
              <a:rPr lang="en-US" altLang="ko-KR" sz="2000" dirty="0"/>
              <a:t>ON </a:t>
            </a:r>
            <a:r>
              <a:rPr lang="ko-KR" altLang="en-US" sz="2000" dirty="0"/>
              <a:t>상태로 변경되어 </a:t>
            </a:r>
            <a:r>
              <a:rPr lang="en-US" altLang="ko-KR" sz="2000" dirty="0"/>
              <a:t>HIGH(1) </a:t>
            </a:r>
            <a:r>
              <a:rPr lang="ko-KR" altLang="en-US" sz="2000" dirty="0"/>
              <a:t>출력 </a:t>
            </a:r>
            <a:r>
              <a:rPr lang="en-US" altLang="ko-KR" sz="2000" dirty="0"/>
              <a:t>: </a:t>
            </a:r>
            <a:r>
              <a:rPr lang="ko-KR" altLang="en-US" sz="2000" dirty="0"/>
              <a:t>음 출력 </a:t>
            </a:r>
            <a:r>
              <a:rPr lang="en-US" altLang="ko-KR" sz="2000" dirty="0" smtClean="0"/>
              <a:t>ON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26185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9665" y="287413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회로</a:t>
            </a:r>
            <a:r>
              <a:rPr lang="en-US" altLang="ko-KR" sz="2400" dirty="0" smtClean="0"/>
              <a:t> </a:t>
            </a:r>
            <a:endParaRPr lang="en-US" altLang="ko-KR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150909"/>
            <a:ext cx="9220200" cy="493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6B5AC-7351-4F4F-BFF3-8BB2694DA7E2}"/>
              </a:ext>
            </a:extLst>
          </p:cNvPr>
          <p:cNvSpPr txBox="1"/>
          <p:nvPr/>
        </p:nvSpPr>
        <p:spPr>
          <a:xfrm>
            <a:off x="501568" y="243829"/>
            <a:ext cx="25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스케치</a:t>
            </a:r>
            <a:endParaRPr lang="en-US" altLang="ko-KR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474662"/>
            <a:ext cx="6981825" cy="62007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698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23900" y="268363"/>
            <a:ext cx="7591273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 확인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PULL DOWN </a:t>
            </a:r>
            <a:r>
              <a:rPr lang="ko-KR" altLang="en-US" sz="2000" dirty="0"/>
              <a:t>이므로 버튼을 누르면  </a:t>
            </a:r>
            <a:r>
              <a:rPr lang="en-US" altLang="ko-KR" sz="2000" dirty="0"/>
              <a:t>HIGH(1)</a:t>
            </a:r>
            <a:r>
              <a:rPr lang="ko-KR" altLang="en-US" sz="2000" dirty="0"/>
              <a:t>로 변경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31CFF392-4AA3-A74E-9992-1A4D53C201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" t="7065"/>
          <a:stretch/>
        </p:blipFill>
        <p:spPr>
          <a:xfrm>
            <a:off x="3533059" y="1120112"/>
            <a:ext cx="5125883" cy="56013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762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269" y="957817"/>
            <a:ext cx="7441462" cy="55810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16727B-2DD5-2E46-840D-1CEED06A0038}"/>
              </a:ext>
            </a:extLst>
          </p:cNvPr>
          <p:cNvSpPr/>
          <p:nvPr/>
        </p:nvSpPr>
        <p:spPr>
          <a:xfrm>
            <a:off x="2206372" y="373544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4406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94123" y="240068"/>
            <a:ext cx="11193028" cy="60765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 smtClean="0">
                <a:latin typeface="+mj-ea"/>
              </a:rPr>
              <a:t>과제 </a:t>
            </a:r>
            <a:r>
              <a:rPr lang="en-US" altLang="ko-KR" sz="3500" b="1" dirty="0" smtClean="0">
                <a:latin typeface="+mj-ea"/>
              </a:rPr>
              <a:t>1 : </a:t>
            </a:r>
            <a:r>
              <a:rPr lang="ko-KR" altLang="en-US" sz="3500" b="1" dirty="0">
                <a:latin typeface="+mj-ea"/>
              </a:rPr>
              <a:t>조도센서로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smtClean="0">
                <a:latin typeface="+mj-ea"/>
              </a:rPr>
              <a:t>주파수</a:t>
            </a:r>
            <a:r>
              <a:rPr lang="en-US" altLang="ko-KR" sz="3500" b="1" dirty="0">
                <a:latin typeface="+mj-ea"/>
              </a:rPr>
              <a:t>(</a:t>
            </a:r>
            <a:r>
              <a:rPr lang="ko-KR" altLang="en-US" sz="3500" b="1" dirty="0">
                <a:latin typeface="+mj-ea"/>
              </a:rPr>
              <a:t>음</a:t>
            </a:r>
            <a:r>
              <a:rPr lang="en-US" altLang="ko-KR" sz="3500" b="1" dirty="0">
                <a:latin typeface="+mj-ea"/>
              </a:rPr>
              <a:t>)</a:t>
            </a:r>
            <a:r>
              <a:rPr lang="ko-KR" altLang="en-US" sz="3500" b="1" dirty="0">
                <a:latin typeface="+mj-ea"/>
              </a:rPr>
              <a:t> 조절하기 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75DBC3-F7B2-0D4C-AEE3-61ED7506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4"/>
          <a:stretch/>
        </p:blipFill>
        <p:spPr>
          <a:xfrm>
            <a:off x="3114675" y="3372418"/>
            <a:ext cx="5943600" cy="3303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AE51CE-B659-614D-93E8-3F2B9DBC5834}"/>
              </a:ext>
            </a:extLst>
          </p:cNvPr>
          <p:cNvSpPr txBox="1"/>
          <p:nvPr/>
        </p:nvSpPr>
        <p:spPr>
          <a:xfrm>
            <a:off x="912293" y="1112882"/>
            <a:ext cx="10498658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준비물</a:t>
            </a:r>
            <a:endParaRPr lang="en-US" altLang="ko-KR" sz="2400" dirty="0"/>
          </a:p>
          <a:p>
            <a:r>
              <a:rPr lang="ko-KR" altLang="en-US" dirty="0"/>
              <a:t>    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UNO ,  </a:t>
            </a:r>
            <a:r>
              <a:rPr lang="ko-KR" altLang="en-US" sz="2000" dirty="0" err="1"/>
              <a:t>피에조</a:t>
            </a:r>
            <a:r>
              <a:rPr lang="ko-KR" altLang="en-US" sz="2000" dirty="0"/>
              <a:t> 스피커</a:t>
            </a:r>
            <a:r>
              <a:rPr lang="en-US" altLang="ko-KR" sz="2000" dirty="0"/>
              <a:t>, 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조도센서</a:t>
            </a:r>
            <a:r>
              <a:rPr lang="en-US" altLang="ko-KR" sz="2000" dirty="0"/>
              <a:t>,</a:t>
            </a:r>
            <a:r>
              <a:rPr lang="ko-KR" altLang="en-US" sz="2000" dirty="0"/>
              <a:t> 저항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r>
              <a:rPr lang="en-US" altLang="ko-KR" sz="2000" dirty="0"/>
              <a:t>(</a:t>
            </a:r>
            <a:r>
              <a:rPr lang="en-US" altLang="ko-KR" sz="2000" dirty="0" smtClean="0"/>
              <a:t>10K</a:t>
            </a:r>
            <a:r>
              <a:rPr lang="el-GR" altLang="ko-KR" sz="2000" dirty="0" smtClean="0"/>
              <a:t>Ω</a:t>
            </a:r>
            <a:r>
              <a:rPr lang="en-US" altLang="ko-KR" sz="2000" dirty="0" smtClean="0"/>
              <a:t>), </a:t>
            </a:r>
            <a:endParaRPr lang="en-US" altLang="ko-KR" sz="2000" dirty="0"/>
          </a:p>
          <a:p>
            <a:r>
              <a:rPr lang="en-US" altLang="ko-KR" sz="2000" dirty="0"/>
              <a:t>     </a:t>
            </a:r>
            <a:r>
              <a:rPr lang="ko-KR" altLang="en-US" sz="2000" dirty="0" err="1"/>
              <a:t>브레드</a:t>
            </a:r>
            <a:r>
              <a:rPr lang="ko-KR" altLang="en-US" sz="2000" dirty="0"/>
              <a:t> 보드</a:t>
            </a:r>
            <a:r>
              <a:rPr lang="en-US" altLang="ko-KR" sz="2000" dirty="0"/>
              <a:t>, </a:t>
            </a:r>
            <a:r>
              <a:rPr lang="ko-KR" altLang="en-US" sz="2000" dirty="0"/>
              <a:t>점퍼 케이블</a:t>
            </a:r>
            <a:endParaRPr lang="en-US" altLang="ko-KR" sz="2000" dirty="0"/>
          </a:p>
          <a:p>
            <a:endParaRPr lang="en-US" altLang="ko-K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map() </a:t>
            </a:r>
            <a:r>
              <a:rPr lang="ko-KR" altLang="en-US" sz="2400" dirty="0"/>
              <a:t>함수를 사용하여 조도 센서의 값을 </a:t>
            </a:r>
            <a:r>
              <a:rPr lang="ko-KR" altLang="en-US" sz="2400" dirty="0" err="1"/>
              <a:t>피에조</a:t>
            </a:r>
            <a:r>
              <a:rPr lang="ko-KR" altLang="en-US" sz="2400" dirty="0"/>
              <a:t> 스피커 주파수로 변환한다</a:t>
            </a:r>
            <a:r>
              <a:rPr lang="en-US" altLang="ko-KR" sz="2400" dirty="0"/>
              <a:t>. </a:t>
            </a:r>
          </a:p>
          <a:p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모니터로 조도 센서의 값과 </a:t>
            </a:r>
            <a:r>
              <a:rPr lang="ko-KR" altLang="en-US" sz="2400" dirty="0" err="1"/>
              <a:t>피에조</a:t>
            </a:r>
            <a:r>
              <a:rPr lang="ko-KR" altLang="en-US" sz="2400" dirty="0"/>
              <a:t> 스피커의 값</a:t>
            </a:r>
            <a:r>
              <a:rPr lang="en-US" altLang="ko-KR" sz="2400" dirty="0"/>
              <a:t>(pitch)</a:t>
            </a:r>
            <a:r>
              <a:rPr lang="ko-KR" altLang="en-US" sz="2400" dirty="0"/>
              <a:t>을 확인해 본다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865907" y="4369242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Analog/ INPUT </a:t>
            </a:r>
            <a:r>
              <a:rPr lang="ko-KR" altLang="en-US" dirty="0"/>
              <a:t>장치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28036" y="4427262"/>
            <a:ext cx="153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Analog/ OUTPUT </a:t>
            </a:r>
            <a:r>
              <a:rPr lang="ko-KR" altLang="en-US" dirty="0"/>
              <a:t>장치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994" y="6003908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</a:rPr>
              <a:t>6</a:t>
            </a:r>
            <a:r>
              <a:rPr lang="ko-KR" altLang="en-US" b="1" dirty="0" smtClean="0">
                <a:solidFill>
                  <a:srgbClr val="0000FF"/>
                </a:solidFill>
              </a:rPr>
              <a:t>주차 강의노트 </a:t>
            </a:r>
            <a:r>
              <a:rPr lang="en-US" altLang="ko-KR" b="1" dirty="0" smtClean="0">
                <a:solidFill>
                  <a:srgbClr val="0000FF"/>
                </a:solidFill>
              </a:rPr>
              <a:t>28</a:t>
            </a:r>
            <a:r>
              <a:rPr lang="ko-KR" altLang="en-US" b="1" dirty="0" smtClean="0">
                <a:solidFill>
                  <a:srgbClr val="0000FF"/>
                </a:solidFill>
              </a:rPr>
              <a:t>슬라이드 참조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21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4269" y="448235"/>
            <a:ext cx="11434714" cy="5611906"/>
          </a:xfrm>
        </p:spPr>
        <p:txBody>
          <a:bodyPr/>
          <a:lstStyle/>
          <a:p>
            <a:r>
              <a:rPr lang="ko-KR" altLang="en-US" sz="3200" dirty="0" smtClean="0"/>
              <a:t>과제 내용</a:t>
            </a:r>
            <a:endParaRPr lang="en-US" altLang="ko-KR" sz="3200" dirty="0" smtClean="0"/>
          </a:p>
          <a:p>
            <a:pPr lvl="1"/>
            <a:r>
              <a:rPr lang="ko-KR" altLang="en-US" dirty="0" smtClean="0"/>
              <a:t>회로 구성하기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스케치 프로그래밍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영상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71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1026" y="231774"/>
            <a:ext cx="113261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회로 구성</a:t>
            </a:r>
            <a:endParaRPr lang="en-US" altLang="ko-KR" sz="2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cs typeface="Courier New" panose="02070309020205020404" pitchFamily="49" charset="0"/>
              </a:rPr>
              <a:t>조도 </a:t>
            </a:r>
            <a:r>
              <a:rPr lang="ko-KR" altLang="en-US" dirty="0">
                <a:cs typeface="Courier New" panose="02070309020205020404" pitchFamily="49" charset="0"/>
              </a:rPr>
              <a:t>센서를 </a:t>
            </a:r>
            <a:r>
              <a:rPr lang="en-US" altLang="ko-KR" dirty="0">
                <a:cs typeface="Courier New" panose="02070309020205020404" pitchFamily="49" charset="0"/>
              </a:rPr>
              <a:t>PULL </a:t>
            </a:r>
            <a:r>
              <a:rPr lang="en-US" altLang="ko-KR" dirty="0">
                <a:cs typeface="Courier New" panose="02070309020205020404" pitchFamily="49" charset="0"/>
              </a:rPr>
              <a:t>DOWN</a:t>
            </a:r>
            <a:r>
              <a:rPr lang="ko-KR" altLang="en-US" dirty="0">
                <a:cs typeface="Courier New" panose="02070309020205020404" pitchFamily="49" charset="0"/>
              </a:rPr>
              <a:t>으로 연결</a:t>
            </a:r>
            <a:r>
              <a:rPr lang="en-US" altLang="ko-KR" dirty="0">
                <a:cs typeface="Courier New" panose="02070309020205020404" pitchFamily="49" charset="0"/>
              </a:rPr>
              <a:t> </a:t>
            </a:r>
            <a:r>
              <a:rPr lang="en-US" altLang="ko-KR" dirty="0">
                <a:cs typeface="Courier New" panose="02070309020205020404" pitchFamily="49" charset="0"/>
              </a:rPr>
              <a:t>: </a:t>
            </a:r>
            <a:r>
              <a:rPr lang="ko-KR" altLang="en-US" dirty="0">
                <a:cs typeface="Courier New" panose="02070309020205020404" pitchFamily="49" charset="0"/>
              </a:rPr>
              <a:t>밝아지면 조도센서 값이 높아짐</a:t>
            </a:r>
            <a:endParaRPr lang="en-US" altLang="ko-KR" dirty="0"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cs typeface="Courier New" panose="02070309020205020404" pitchFamily="49" charset="0"/>
              </a:rPr>
              <a:t>PULL UP</a:t>
            </a:r>
            <a:r>
              <a:rPr lang="ko-KR" altLang="en-US" dirty="0">
                <a:cs typeface="Courier New" panose="02070309020205020404" pitchFamily="49" charset="0"/>
              </a:rPr>
              <a:t>으로 </a:t>
            </a:r>
            <a:r>
              <a:rPr lang="ko-KR" altLang="en-US" dirty="0">
                <a:cs typeface="Courier New" panose="02070309020205020404" pitchFamily="49" charset="0"/>
              </a:rPr>
              <a:t>연결하면 센서 값이 반대로 </a:t>
            </a:r>
            <a:r>
              <a:rPr lang="ko-KR" altLang="en-US" dirty="0">
                <a:cs typeface="Courier New" panose="02070309020205020404" pitchFamily="49" charset="0"/>
              </a:rPr>
              <a:t>출력</a:t>
            </a:r>
            <a:r>
              <a:rPr lang="en-US" altLang="ko-KR" dirty="0">
                <a:cs typeface="Courier New" panose="02070309020205020404" pitchFamily="49" charset="0"/>
              </a:rPr>
              <a:t> </a:t>
            </a:r>
            <a:r>
              <a:rPr lang="en-US" altLang="ko-KR" dirty="0">
                <a:cs typeface="Courier New" panose="02070309020205020404" pitchFamily="49" charset="0"/>
              </a:rPr>
              <a:t>: </a:t>
            </a:r>
            <a:r>
              <a:rPr lang="ko-KR" altLang="en-US" dirty="0">
                <a:cs typeface="Courier New" panose="02070309020205020404" pitchFamily="49" charset="0"/>
              </a:rPr>
              <a:t>밝아지면 조도센서 값 낮아짐</a:t>
            </a:r>
            <a:endParaRPr lang="en-US" altLang="ko-KR" dirty="0">
              <a:cs typeface="Courier New" panose="020703090202050204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920096"/>
            <a:ext cx="9115425" cy="45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F4EA5274-F658-AC4A-A34E-F76B85F98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8" t="1990" r="-1127"/>
          <a:stretch/>
        </p:blipFill>
        <p:spPr>
          <a:xfrm>
            <a:off x="2291434" y="992753"/>
            <a:ext cx="7536595" cy="55119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738E80-07C7-594F-8A69-5ADAF9B553A5}"/>
              </a:ext>
            </a:extLst>
          </p:cNvPr>
          <p:cNvSpPr/>
          <p:nvPr/>
        </p:nvSpPr>
        <p:spPr>
          <a:xfrm>
            <a:off x="329947" y="202094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32967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82380" y="221017"/>
            <a:ext cx="10053149" cy="6968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b="1" dirty="0" smtClean="0">
                <a:latin typeface="+mj-ea"/>
              </a:rPr>
              <a:t>과제 </a:t>
            </a:r>
            <a:r>
              <a:rPr lang="en-US" altLang="ko-KR" sz="3500" b="1" dirty="0" smtClean="0">
                <a:latin typeface="+mj-ea"/>
              </a:rPr>
              <a:t>2 : </a:t>
            </a:r>
            <a:r>
              <a:rPr lang="ko-KR" altLang="en-US" sz="3500" b="1" dirty="0" err="1">
                <a:latin typeface="+mj-ea"/>
              </a:rPr>
              <a:t>피에조</a:t>
            </a:r>
            <a:r>
              <a:rPr lang="ko-KR" altLang="en-US" sz="3500" b="1" dirty="0">
                <a:latin typeface="+mj-ea"/>
              </a:rPr>
              <a:t> </a:t>
            </a:r>
            <a:r>
              <a:rPr lang="ko-KR" altLang="en-US" sz="3500" b="1" dirty="0" err="1">
                <a:latin typeface="+mj-ea"/>
              </a:rPr>
              <a:t>부저로</a:t>
            </a:r>
            <a:r>
              <a:rPr lang="ko-KR" altLang="en-US" sz="3500" b="1" dirty="0">
                <a:latin typeface="+mj-ea"/>
              </a:rPr>
              <a:t> 미니 피아노 만들기</a:t>
            </a:r>
            <a:endParaRPr lang="en-US" altLang="ko-KR" sz="3500" b="1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51" y="3478445"/>
            <a:ext cx="4761477" cy="3196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4784" y="843940"/>
            <a:ext cx="108799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PULL DOWN </a:t>
            </a:r>
            <a:r>
              <a:rPr lang="ko-KR" altLang="en-US" dirty="0" smtClean="0"/>
              <a:t>저항</a:t>
            </a:r>
            <a:r>
              <a:rPr lang="en-US" altLang="ko-KR" dirty="0" smtClean="0"/>
              <a:t>(10K</a:t>
            </a:r>
            <a:r>
              <a:rPr lang="el-GR" altLang="ko-KR" dirty="0"/>
              <a:t>Ω</a:t>
            </a:r>
            <a:r>
              <a:rPr lang="en-US" altLang="ko-KR" dirty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pitches.h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준비물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스피커</a:t>
            </a:r>
            <a:r>
              <a:rPr lang="en-US" altLang="ko-KR" dirty="0"/>
              <a:t>,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r>
              <a:rPr lang="en-US" altLang="ko-KR" dirty="0"/>
              <a:t>(Switch), </a:t>
            </a:r>
            <a:r>
              <a:rPr lang="ko-KR" altLang="en-US" dirty="0"/>
              <a:t>저항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en-US" altLang="ko-KR" dirty="0" smtClean="0"/>
              <a:t>10K</a:t>
            </a:r>
            <a:r>
              <a:rPr lang="el-GR" altLang="ko-KR" dirty="0" smtClean="0"/>
              <a:t>Ω</a:t>
            </a:r>
            <a:r>
              <a:rPr lang="en-US" altLang="ko-KR" dirty="0" smtClean="0"/>
              <a:t>),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</a:t>
            </a:r>
            <a:r>
              <a:rPr lang="ko-KR" altLang="en-US" dirty="0"/>
              <a:t>케이블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시리얼 모니터로 버튼</a:t>
            </a:r>
            <a:r>
              <a:rPr lang="en-US" altLang="ko-KR" dirty="0"/>
              <a:t>(1,2,3)</a:t>
            </a:r>
            <a:r>
              <a:rPr lang="ko-KR" altLang="en-US" dirty="0"/>
              <a:t>을 누를 때 나타나는 신호</a:t>
            </a:r>
            <a:r>
              <a:rPr lang="en-US" altLang="ko-KR" dirty="0"/>
              <a:t>(BUTTON, </a:t>
            </a:r>
            <a:r>
              <a:rPr lang="ko-KR" altLang="en-US" dirty="0"/>
              <a:t>변환 주파수</a:t>
            </a:r>
            <a:r>
              <a:rPr lang="en-US" altLang="ko-KR" dirty="0"/>
              <a:t>)</a:t>
            </a:r>
            <a:r>
              <a:rPr lang="ko-KR" altLang="en-US" dirty="0"/>
              <a:t>를 확인 해 본다</a:t>
            </a:r>
            <a:r>
              <a:rPr lang="en-US" altLang="ko-KR" dirty="0"/>
              <a:t>.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83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47649" y="171951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피에조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부저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647701" y="845050"/>
            <a:ext cx="10648950" cy="49697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전기적 신호를  이용해 소리를 내는 부품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수동 부조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내장된 회로가 있어 </a:t>
            </a:r>
            <a:r>
              <a:rPr lang="ko-KR" altLang="en-US" dirty="0" err="1"/>
              <a:t>아두이노에서</a:t>
            </a:r>
            <a:r>
              <a:rPr lang="ko-KR" altLang="en-US" dirty="0"/>
              <a:t> </a:t>
            </a:r>
            <a:r>
              <a:rPr lang="en-US" altLang="ko-KR" dirty="0"/>
              <a:t>tone(),</a:t>
            </a:r>
            <a:r>
              <a:rPr lang="ko-KR" altLang="en-US" dirty="0"/>
              <a:t> </a:t>
            </a:r>
            <a:r>
              <a:rPr lang="en-US" altLang="ko-KR" dirty="0" err="1"/>
              <a:t>noTone</a:t>
            </a:r>
            <a:r>
              <a:rPr lang="en-US" altLang="ko-KR" dirty="0"/>
              <a:t>() </a:t>
            </a:r>
            <a:r>
              <a:rPr lang="ko-KR" altLang="en-US" dirty="0"/>
              <a:t>함수를 이용하여 </a:t>
            </a:r>
            <a:r>
              <a:rPr lang="ko-KR" altLang="en-US" b="1" dirty="0"/>
              <a:t>다양한 </a:t>
            </a:r>
            <a:r>
              <a:rPr lang="ko-KR" altLang="en-US" b="1" dirty="0"/>
              <a:t>주파수</a:t>
            </a:r>
            <a:r>
              <a:rPr lang="en-US" altLang="ko-KR" b="1" dirty="0"/>
              <a:t>(31~65535)</a:t>
            </a:r>
            <a:r>
              <a:rPr lang="ko-KR" altLang="en-US" b="1" dirty="0"/>
              <a:t>에 맞는 </a:t>
            </a:r>
            <a:r>
              <a:rPr lang="ko-KR" altLang="en-US" b="1" dirty="0" err="1"/>
              <a:t>부저</a:t>
            </a:r>
            <a:r>
              <a:rPr lang="ko-KR" altLang="en-US" b="1" dirty="0"/>
              <a:t> 소리를 제어</a:t>
            </a:r>
            <a:r>
              <a:rPr lang="ko-KR" altLang="en-US" dirty="0"/>
              <a:t>할 수 있다</a:t>
            </a:r>
            <a:r>
              <a:rPr lang="en-US" altLang="ko-KR" dirty="0"/>
              <a:t>. 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/>
              <a:t>능동 </a:t>
            </a:r>
            <a:r>
              <a:rPr lang="ko-KR" altLang="en-US" dirty="0" err="1"/>
              <a:t>부저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전기 </a:t>
            </a:r>
            <a:r>
              <a:rPr lang="ko-KR" altLang="en-US" dirty="0"/>
              <a:t>신호에 따라 소리를 내지 않고</a:t>
            </a:r>
            <a:r>
              <a:rPr lang="en-US" altLang="ko-KR" dirty="0"/>
              <a:t>,</a:t>
            </a:r>
            <a:r>
              <a:rPr lang="ko-KR" altLang="en-US" dirty="0"/>
              <a:t> 주파수를 만들어 전류를 </a:t>
            </a:r>
            <a:r>
              <a:rPr lang="ko-KR" altLang="en-US" dirty="0"/>
              <a:t>흘려주면 </a:t>
            </a:r>
            <a:r>
              <a:rPr lang="ko-KR" altLang="en-US" dirty="0"/>
              <a:t>그 </a:t>
            </a:r>
            <a:r>
              <a:rPr lang="ko-KR" altLang="en-US" b="1" dirty="0"/>
              <a:t>주파수 대로 단순한 </a:t>
            </a:r>
            <a:r>
              <a:rPr lang="ko-KR" altLang="en-US" b="1" dirty="0"/>
              <a:t>소리</a:t>
            </a:r>
            <a:r>
              <a:rPr lang="en-US" altLang="ko-KR" b="1" dirty="0"/>
              <a:t>(</a:t>
            </a:r>
            <a:r>
              <a:rPr lang="ko-KR" altLang="en-US" b="1" dirty="0"/>
              <a:t>한 음</a:t>
            </a:r>
            <a:r>
              <a:rPr lang="en-US" altLang="ko-KR" b="1" dirty="0"/>
              <a:t>)</a:t>
            </a:r>
            <a:r>
              <a:rPr lang="ko-KR" altLang="en-US" b="1" dirty="0"/>
              <a:t>만 </a:t>
            </a:r>
            <a:r>
              <a:rPr lang="ko-KR" altLang="en-US" b="1" dirty="0"/>
              <a:t>출력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931D63-25ED-2040-8F7F-B3F617460C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10" y="5527642"/>
            <a:ext cx="1539838" cy="1377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9F2B39-F753-F544-8D48-DC4FE6EFE1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266" y="5594001"/>
            <a:ext cx="1695819" cy="1278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477" y="3196708"/>
            <a:ext cx="1068962" cy="10929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448" y="3193431"/>
            <a:ext cx="977636" cy="109626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84610" y="3348111"/>
            <a:ext cx="435698" cy="4220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429382" y="5441859"/>
            <a:ext cx="435698" cy="4220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5172" y="476810"/>
            <a:ext cx="11434714" cy="5611906"/>
          </a:xfrm>
        </p:spPr>
        <p:txBody>
          <a:bodyPr/>
          <a:lstStyle/>
          <a:p>
            <a:r>
              <a:rPr lang="ko-KR" altLang="en-US" sz="3200" dirty="0" smtClean="0"/>
              <a:t>과제 내용</a:t>
            </a:r>
            <a:endParaRPr lang="en-US" altLang="ko-KR" sz="3200" dirty="0" smtClean="0"/>
          </a:p>
          <a:p>
            <a:pPr lvl="1"/>
            <a:r>
              <a:rPr lang="ko-KR" altLang="en-US" dirty="0" smtClean="0"/>
              <a:t>회로 구성하기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스케치 프로그래밍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영상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22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73" y="1806948"/>
            <a:ext cx="4661581" cy="2917452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342103" y="324410"/>
            <a:ext cx="11434714" cy="56119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smtClean="0"/>
              <a:t>참조 사항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49"/>
          <a:stretch/>
        </p:blipFill>
        <p:spPr>
          <a:xfrm>
            <a:off x="6059460" y="1342166"/>
            <a:ext cx="5717357" cy="515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4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716EA-CB87-DC4A-B7B8-CE5EDFAEF00E}"/>
              </a:ext>
            </a:extLst>
          </p:cNvPr>
          <p:cNvSpPr txBox="1">
            <a:spLocks/>
          </p:cNvSpPr>
          <p:nvPr/>
        </p:nvSpPr>
        <p:spPr>
          <a:xfrm>
            <a:off x="284253" y="278246"/>
            <a:ext cx="10406466" cy="54462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sz="3200" dirty="0" err="1"/>
              <a:t>피에조</a:t>
            </a:r>
            <a:r>
              <a:rPr lang="ko-KR" altLang="en-US" sz="3200" dirty="0"/>
              <a:t> 효과</a:t>
            </a:r>
            <a:endParaRPr lang="en-US" altLang="ko-KR" sz="3200" dirty="0"/>
          </a:p>
          <a:p>
            <a:pPr lvl="2">
              <a:lnSpc>
                <a:spcPct val="150000"/>
              </a:lnSpc>
            </a:pPr>
            <a:r>
              <a:rPr lang="ko-KR" altLang="en-US" sz="2400" dirty="0"/>
              <a:t>특정 물질에 전기적 신호를  주면 늘었다 줄었다 하는 </a:t>
            </a:r>
            <a:r>
              <a:rPr lang="ko-KR" altLang="en-US" sz="2400" dirty="0" smtClean="0"/>
              <a:t>현상</a:t>
            </a:r>
            <a:endParaRPr lang="en-US" altLang="ko-KR" sz="2400" dirty="0" smtClean="0"/>
          </a:p>
          <a:p>
            <a:pPr lvl="2">
              <a:lnSpc>
                <a:spcPct val="150000"/>
              </a:lnSpc>
            </a:pPr>
            <a:endParaRPr lang="en-US" altLang="ko-KR" sz="2400" dirty="0"/>
          </a:p>
          <a:p>
            <a:pPr lvl="2">
              <a:lnSpc>
                <a:spcPct val="150000"/>
              </a:lnSpc>
            </a:pPr>
            <a:endParaRPr lang="en-US" altLang="ko-KR" sz="2400" dirty="0" smtClean="0"/>
          </a:p>
          <a:p>
            <a:pPr lvl="2">
              <a:lnSpc>
                <a:spcPct val="150000"/>
              </a:lnSpc>
            </a:pPr>
            <a:endParaRPr lang="en-US" altLang="ko-KR" sz="2400" dirty="0"/>
          </a:p>
          <a:p>
            <a:pPr lvl="2">
              <a:lnSpc>
                <a:spcPct val="150000"/>
              </a:lnSpc>
            </a:pPr>
            <a:endParaRPr lang="en-US" altLang="ko-KR" sz="2400" dirty="0" smtClean="0"/>
          </a:p>
          <a:p>
            <a:pPr lvl="2">
              <a:lnSpc>
                <a:spcPct val="150000"/>
              </a:lnSpc>
            </a:pPr>
            <a:r>
              <a:rPr lang="ko-KR" altLang="en-US" sz="2400" dirty="0" err="1"/>
              <a:t>피에조</a:t>
            </a:r>
            <a:r>
              <a:rPr lang="ko-KR" altLang="en-US" sz="2400" dirty="0"/>
              <a:t> 효과를 이용해 판을 진동시켜 소리를 낸다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</a:p>
          <a:p>
            <a:pPr lvl="2">
              <a:lnSpc>
                <a:spcPct val="150000"/>
              </a:lnSpc>
            </a:pPr>
            <a:endParaRPr lang="en-US" altLang="ko-KR" sz="24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7" name="그림 6" descr="개체이(가) 표시된 사진&#10;&#10;자동 생성된 설명">
            <a:extLst>
              <a:ext uri="{FF2B5EF4-FFF2-40B4-BE49-F238E27FC236}">
                <a16:creationId xmlns:a16="http://schemas.microsoft.com/office/drawing/2014/main" id="{97FF47B6-CAFD-5148-916F-DB7898121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994" y="4755912"/>
            <a:ext cx="6097906" cy="1937226"/>
          </a:xfrm>
          <a:prstGeom prst="rect">
            <a:avLst/>
          </a:prstGeom>
        </p:spPr>
      </p:pic>
      <p:pic>
        <p:nvPicPr>
          <p:cNvPr id="10" name="그림 9" descr="클립아트이(가) 표시된 사진&#10;&#10;자동 생성된 설명">
            <a:extLst>
              <a:ext uri="{FF2B5EF4-FFF2-40B4-BE49-F238E27FC236}">
                <a16:creationId xmlns:a16="http://schemas.microsoft.com/office/drawing/2014/main" id="{50BFAB5A-E317-5C42-BE78-2CD7C16BB0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461" y="1859860"/>
            <a:ext cx="5090114" cy="20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5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66699" y="212274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j-ea"/>
              </a:rPr>
              <a:t>Ardunio</a:t>
            </a:r>
            <a:r>
              <a:rPr lang="en-US" altLang="ko-KR" b="1" dirty="0">
                <a:latin typeface="+mj-ea"/>
              </a:rPr>
              <a:t> </a:t>
            </a:r>
            <a:r>
              <a:rPr lang="ko-KR" altLang="en-US" b="1" dirty="0" smtClean="0">
                <a:latin typeface="+mj-ea"/>
              </a:rPr>
              <a:t>사용 함수</a:t>
            </a:r>
            <a:endParaRPr lang="ko-KR" altLang="en-US" b="1" dirty="0">
              <a:latin typeface="+mj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33426" y="1103033"/>
            <a:ext cx="10982324" cy="525331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b="1" i="1" dirty="0"/>
              <a:t>tone(pin, </a:t>
            </a:r>
            <a:r>
              <a:rPr lang="en-US" altLang="ko-KR" b="1" i="1" dirty="0" err="1"/>
              <a:t>freq</a:t>
            </a:r>
            <a:r>
              <a:rPr lang="en-US" altLang="ko-KR" b="1" i="1" dirty="0"/>
              <a:t>, duration)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pin : </a:t>
            </a:r>
            <a:r>
              <a:rPr lang="ko-KR" altLang="en-US" dirty="0"/>
              <a:t>스피커에 연결된 디지털 핀 번호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i="1" dirty="0" err="1"/>
              <a:t>freq</a:t>
            </a:r>
            <a:r>
              <a:rPr lang="en-US" altLang="ko-KR" i="1" dirty="0"/>
              <a:t> : </a:t>
            </a:r>
            <a:r>
              <a:rPr lang="ko-KR" altLang="en-US" dirty="0"/>
              <a:t>주파수</a:t>
            </a:r>
            <a:r>
              <a:rPr lang="en-US" altLang="ko-KR" dirty="0"/>
              <a:t>(</a:t>
            </a:r>
            <a:r>
              <a:rPr lang="ko-KR" altLang="en-US" dirty="0"/>
              <a:t>범위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31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65535)</a:t>
            </a:r>
          </a:p>
          <a:p>
            <a:pPr lvl="1">
              <a:lnSpc>
                <a:spcPct val="100000"/>
              </a:lnSpc>
            </a:pPr>
            <a:r>
              <a:rPr lang="en-US" altLang="ko-KR" i="1" dirty="0"/>
              <a:t>duration : 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r>
              <a:rPr lang="ko-KR" altLang="en-US" dirty="0"/>
              <a:t> 음의 지속 시간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i="1" dirty="0" err="1"/>
              <a:t>noTone</a:t>
            </a:r>
            <a:r>
              <a:rPr lang="en-US" altLang="ko-KR" b="1" i="1" dirty="0"/>
              <a:t>(pin)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스피커의 음 발생 </a:t>
            </a:r>
            <a:r>
              <a:rPr lang="ko-KR" altLang="en-US" dirty="0" smtClean="0"/>
              <a:t>중단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en-US" altLang="ko-KR" b="1" i="1" dirty="0"/>
              <a:t>delay(</a:t>
            </a:r>
            <a:r>
              <a:rPr lang="en-US" altLang="ko-KR" b="1" i="1" dirty="0" err="1"/>
              <a:t>ms</a:t>
            </a:r>
            <a:r>
              <a:rPr lang="en-US" altLang="ko-KR" b="1" i="1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tone() </a:t>
            </a:r>
            <a:r>
              <a:rPr lang="ko-KR" altLang="en-US" dirty="0"/>
              <a:t>함수 뒤에 </a:t>
            </a:r>
            <a:r>
              <a:rPr lang="en-US" altLang="ko-KR" dirty="0"/>
              <a:t>delay() </a:t>
            </a:r>
            <a:r>
              <a:rPr lang="ko-KR" altLang="en-US" dirty="0" smtClean="0"/>
              <a:t>함수를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사용해야 음계 간 구분 가능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/>
              <a:t>쉼표의 역할을 </a:t>
            </a:r>
            <a:r>
              <a:rPr lang="en-US" altLang="ko-KR" dirty="0"/>
              <a:t>delay() </a:t>
            </a:r>
            <a:r>
              <a:rPr lang="ko-KR" altLang="en-US" dirty="0"/>
              <a:t>함수가 하는 것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주의사항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3</a:t>
            </a:r>
            <a:r>
              <a:rPr lang="ko-KR" altLang="en-US" dirty="0"/>
              <a:t>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번 핀의 </a:t>
            </a:r>
            <a:r>
              <a:rPr lang="en-US" altLang="ko-KR" dirty="0"/>
              <a:t>PWM</a:t>
            </a:r>
            <a:r>
              <a:rPr lang="ko-KR" altLang="en-US" dirty="0"/>
              <a:t>이 정상적으로 동작되지 않음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한번에 하나의 주파수만 발생할 수 있으며</a:t>
            </a:r>
            <a:r>
              <a:rPr lang="en-US" altLang="ko-KR" dirty="0"/>
              <a:t>,</a:t>
            </a:r>
            <a:r>
              <a:rPr lang="ko-KR" altLang="en-US" dirty="0"/>
              <a:t> 여러 핀에 </a:t>
            </a:r>
            <a:r>
              <a:rPr lang="ko-KR" altLang="en-US" dirty="0" smtClean="0"/>
              <a:t>동시에 </a:t>
            </a:r>
            <a:r>
              <a:rPr lang="ko-KR" altLang="en-US" dirty="0"/>
              <a:t>다른 음을 발생 시킬 수 없다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참고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>
                <a:hlinkClick r:id="rId2"/>
              </a:rPr>
              <a:t>https://www.arduino.cc/reference/en/language/functions/advanced-io/tone/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91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923924" y="365125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b="1" dirty="0" err="1">
                <a:latin typeface="+mj-ea"/>
              </a:rPr>
              <a:t>아두이노</a:t>
            </a:r>
            <a:r>
              <a:rPr lang="ko-KR" altLang="en-US" sz="2800" b="1" dirty="0">
                <a:latin typeface="+mj-ea"/>
              </a:rPr>
              <a:t> </a:t>
            </a:r>
            <a:r>
              <a:rPr lang="ko-KR" altLang="en-US" sz="2800" b="1" dirty="0" err="1">
                <a:latin typeface="+mj-ea"/>
              </a:rPr>
              <a:t>피에조</a:t>
            </a:r>
            <a:r>
              <a:rPr lang="ko-KR" altLang="en-US" sz="2800" b="1" dirty="0">
                <a:latin typeface="+mj-ea"/>
              </a:rPr>
              <a:t> </a:t>
            </a:r>
            <a:r>
              <a:rPr lang="ko-KR" altLang="en-US" sz="2800" b="1" dirty="0" err="1">
                <a:latin typeface="+mj-ea"/>
              </a:rPr>
              <a:t>부저</a:t>
            </a:r>
            <a:r>
              <a:rPr lang="ko-KR" altLang="en-US" sz="2800" b="1" dirty="0">
                <a:latin typeface="+mj-ea"/>
              </a:rPr>
              <a:t> 주파수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15663"/>
            <a:ext cx="9144000" cy="502667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686426" y="1971675"/>
            <a:ext cx="885825" cy="3848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939352" y="1339462"/>
            <a:ext cx="885825" cy="359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0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58579" y="227057"/>
            <a:ext cx="7886700" cy="69681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latin typeface="+mj-ea"/>
              </a:rPr>
              <a:t>실습 </a:t>
            </a:r>
            <a:r>
              <a:rPr lang="en-US" altLang="ko-KR" sz="3600" b="1" dirty="0">
                <a:latin typeface="+mj-ea"/>
              </a:rPr>
              <a:t>1: </a:t>
            </a:r>
            <a:r>
              <a:rPr lang="ko-KR" altLang="en-US" sz="3600" b="1" dirty="0" smtClean="0">
                <a:latin typeface="+mj-ea"/>
              </a:rPr>
              <a:t>음악 연주하기</a:t>
            </a:r>
            <a:endParaRPr lang="en-US" altLang="ko-KR" sz="3600" b="1" dirty="0"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08669" y="1071156"/>
            <a:ext cx="89259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준비물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 , 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en-US" altLang="ko-KR" dirty="0"/>
              <a:t>,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점퍼 케이블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회로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871" y="2456151"/>
            <a:ext cx="9132208" cy="389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/>
              <a:t>1-1 </a:t>
            </a:r>
            <a:r>
              <a:rPr lang="ko-KR" altLang="en-US" sz="3600" dirty="0" smtClean="0"/>
              <a:t>음계 소리내기</a:t>
            </a:r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8" y="870300"/>
            <a:ext cx="6967538" cy="59871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210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/>
              <a:t>1-2 </a:t>
            </a:r>
            <a:r>
              <a:rPr lang="ko-KR" altLang="en-US" sz="3600" dirty="0" smtClean="0"/>
              <a:t>동요 연주하기</a:t>
            </a:r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B563340-00C9-994A-8609-645156364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b="1991"/>
          <a:stretch/>
        </p:blipFill>
        <p:spPr>
          <a:xfrm>
            <a:off x="468281" y="1056266"/>
            <a:ext cx="6103969" cy="52921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996" y="255680"/>
            <a:ext cx="4243388" cy="37819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503" y="4244375"/>
            <a:ext cx="2661718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3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20-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4B33F59B-B985-4B5E-9929-AC98C5552B69}" vid="{2F8BD205-57E0-424D-8191-B08051F6AA3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2020-1</Template>
  <TotalTime>27326</TotalTime>
  <Words>743</Words>
  <Application>Microsoft Office PowerPoint</Application>
  <PresentationFormat>와이드스크린</PresentationFormat>
  <Paragraphs>151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맑은 고딕</vt:lpstr>
      <vt:lpstr>Arial</vt:lpstr>
      <vt:lpstr>Courier New</vt:lpstr>
      <vt:lpstr>2020-1</vt:lpstr>
      <vt:lpstr>사물인터넷(IoT)  프로그래밍 기초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1-1 음계 소리내기</vt:lpstr>
      <vt:lpstr>1-2 동요 연주하기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jinsook</cp:lastModifiedBy>
  <cp:revision>440</cp:revision>
  <cp:lastPrinted>2019-03-22T07:19:52Z</cp:lastPrinted>
  <dcterms:created xsi:type="dcterms:W3CDTF">2019-02-21T14:11:08Z</dcterms:created>
  <dcterms:modified xsi:type="dcterms:W3CDTF">2020-06-02T13:36:06Z</dcterms:modified>
</cp:coreProperties>
</file>